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3" r:id="rId2"/>
  </p:sldMasterIdLst>
  <p:notesMasterIdLst>
    <p:notesMasterId r:id="rId32"/>
  </p:notesMasterIdLst>
  <p:handoutMasterIdLst>
    <p:handoutMasterId r:id="rId33"/>
  </p:handoutMasterIdLst>
  <p:sldIdLst>
    <p:sldId id="258" r:id="rId3"/>
    <p:sldId id="268" r:id="rId4"/>
    <p:sldId id="277" r:id="rId5"/>
    <p:sldId id="275" r:id="rId6"/>
    <p:sldId id="306" r:id="rId7"/>
    <p:sldId id="269" r:id="rId8"/>
    <p:sldId id="276" r:id="rId9"/>
    <p:sldId id="280" r:id="rId10"/>
    <p:sldId id="279" r:id="rId11"/>
    <p:sldId id="281" r:id="rId12"/>
    <p:sldId id="283" r:id="rId13"/>
    <p:sldId id="282" r:id="rId14"/>
    <p:sldId id="307" r:id="rId15"/>
    <p:sldId id="308" r:id="rId16"/>
    <p:sldId id="309" r:id="rId17"/>
    <p:sldId id="310" r:id="rId18"/>
    <p:sldId id="311" r:id="rId19"/>
    <p:sldId id="321" r:id="rId20"/>
    <p:sldId id="322" r:id="rId21"/>
    <p:sldId id="284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A6"/>
    <a:srgbClr val="505357"/>
    <a:srgbClr val="000000"/>
    <a:srgbClr val="094769"/>
    <a:srgbClr val="11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82" autoAdjust="0"/>
  </p:normalViewPr>
  <p:slideViewPr>
    <p:cSldViewPr>
      <p:cViewPr varScale="1">
        <p:scale>
          <a:sx n="84" d="100"/>
          <a:sy n="84" d="100"/>
        </p:scale>
        <p:origin x="-8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CAC2A-6F73-C54A-AD32-F1F7A66AE92F}" type="datetime1">
              <a:rPr lang="en-US" smtClean="0"/>
              <a:t>Dec/6/19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2C057-B219-174B-AAF8-960890E5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5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BE6DB-1362-9D4D-B51B-20E1914E0251}" type="datetime1">
              <a:rPr lang="en-US" smtClean="0"/>
              <a:t>Dec/6/19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670D-0121-F840-B8A7-B5F28CFC5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257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4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4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03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30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0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8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7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82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9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7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3657600" cy="1362075"/>
          </a:xfrm>
        </p:spPr>
        <p:txBody>
          <a:bodyPr anchor="t"/>
          <a:lstStyle>
            <a:lvl1pPr algn="r">
              <a:defRPr sz="4000" b="1" cap="none" baseline="0"/>
            </a:lvl1pPr>
          </a:lstStyle>
          <a:p>
            <a:r>
              <a:rPr lang="en-US" dirty="0" smtClean="0"/>
              <a:t>Section heading – option 2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95800" y="2362200"/>
            <a:ext cx="0" cy="167640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2545960"/>
            <a:ext cx="37338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Section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5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6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65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-22680" y="6824692"/>
            <a:ext cx="9171432" cy="0"/>
          </a:xfrm>
          <a:prstGeom prst="line">
            <a:avLst/>
          </a:prstGeom>
          <a:ln w="1016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0001_2016_ALS_Acronym_SIgnature_Horizontal_multiblue_RGB_ELCTRONIC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22628" r="14957" b="21354"/>
          <a:stretch/>
        </p:blipFill>
        <p:spPr>
          <a:xfrm>
            <a:off x="8078582" y="6220492"/>
            <a:ext cx="914606" cy="493774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1" y="6194163"/>
            <a:ext cx="663050" cy="50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1371600" y="6324600"/>
            <a:ext cx="647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Introduction to Shadow and </a:t>
            </a:r>
            <a:r>
              <a:rPr lang="en-US" sz="1200" b="1" dirty="0" err="1" smtClean="0">
                <a:solidFill>
                  <a:schemeClr val="tx2"/>
                </a:solidFill>
                <a:latin typeface="Calibri"/>
                <a:cs typeface="Calibri"/>
              </a:rPr>
              <a:t>ShadowOui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   </a:t>
            </a:r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OASYS 2nd School ANL-APS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December 11 2019</a:t>
            </a:r>
            <a:endParaRPr lang="en-US" sz="1200" b="1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505200" y="64588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9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9" r:id="rId8"/>
    <p:sldLayoutId id="2147483657" r:id="rId9"/>
    <p:sldLayoutId id="2147483660" r:id="rId10"/>
    <p:sldLayoutId id="214748366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33.wmf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oleObject" Target="../embeddings/oleObject8.bin"/><Relationship Id="rId5" Type="http://schemas.openxmlformats.org/officeDocument/2006/relationships/image" Target="../media/image43.wmf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oleObject" Target="../embeddings/oleObject9.bin"/><Relationship Id="rId5" Type="http://schemas.openxmlformats.org/officeDocument/2006/relationships/image" Target="../media/image54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5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x.doi.org/10.1103/PhysRev.52.872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gif"/><Relationship Id="rId5" Type="http://schemas.openxmlformats.org/officeDocument/2006/relationships/image" Target="../media/image67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64.emf"/><Relationship Id="rId8" Type="http://schemas.openxmlformats.org/officeDocument/2006/relationships/image" Target="../media/image6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aps.anl.gov/Science/Scientific-Software/OASY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819400"/>
            <a:ext cx="8686800" cy="860425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Ray tracing and more (wave optics)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" name="Picture 3" descr="ALS_panoramic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60320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5943600"/>
            <a:ext cx="723331" cy="5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000_2016_ALS_Primary_Multiblue_SIgnature_RGB_ELCTRONI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0329" r="14864" b="19975"/>
          <a:stretch/>
        </p:blipFill>
        <p:spPr>
          <a:xfrm>
            <a:off x="7440728" y="5761406"/>
            <a:ext cx="1178556" cy="777239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800" b="1" kern="1200" baseline="0">
                <a:solidFill>
                  <a:srgbClr val="006BA6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 smtClean="0">
                <a:solidFill>
                  <a:schemeClr val="tx2"/>
                </a:solidFill>
              </a:rPr>
              <a:t>Manuel Sanchez del Rio </a:t>
            </a:r>
          </a:p>
          <a:p>
            <a:pPr>
              <a:spcBef>
                <a:spcPts val="300"/>
              </a:spcBef>
            </a:pPr>
            <a:r>
              <a:rPr lang="en-US" sz="2400" b="0" dirty="0" err="1" smtClean="0">
                <a:solidFill>
                  <a:schemeClr val="bg2">
                    <a:lumMod val="50000"/>
                  </a:schemeClr>
                </a:solidFill>
              </a:rPr>
              <a:t>srio@lbl.gov</a:t>
            </a:r>
            <a:endParaRPr lang="en-US" sz="2400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3" y="5995145"/>
            <a:ext cx="272372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5543" y="1676558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III (</a:t>
            </a:r>
            <a:r>
              <a:rPr lang="en-US" dirty="0" err="1" smtClean="0"/>
              <a:t>Undulator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" y="664252"/>
            <a:ext cx="10858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6" y="3838575"/>
            <a:ext cx="1209675" cy="111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091" y="693821"/>
            <a:ext cx="542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Fake Geometrical Source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(Gaussian spatial + Gaussian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divergency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39" y="1536152"/>
            <a:ext cx="2719441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79" y="4817378"/>
            <a:ext cx="1893439" cy="14282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5184" y="432881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789.938eV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84" y="4804459"/>
            <a:ext cx="1961990" cy="14551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7549" y="429157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806.060eV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440" y="4817378"/>
            <a:ext cx="2010493" cy="1496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0543" y="432809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814.121eV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7" y="4789756"/>
            <a:ext cx="1829371" cy="1128915"/>
          </a:xfrm>
          <a:prstGeom prst="rect">
            <a:avLst/>
          </a:prstGeom>
        </p:spPr>
      </p:pic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771077"/>
              </p:ext>
            </p:extLst>
          </p:nvPr>
        </p:nvGraphicFramePr>
        <p:xfrm>
          <a:off x="217110" y="2395884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" name="Equation" r:id="rId10" imgW="1333440" imgH="444240" progId="">
                  <p:embed/>
                </p:oleObj>
              </mc:Choice>
              <mc:Fallback>
                <p:oleObj name="Equation" r:id="rId10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0" y="2395884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90338"/>
              </p:ext>
            </p:extLst>
          </p:nvPr>
        </p:nvGraphicFramePr>
        <p:xfrm>
          <a:off x="266727" y="3180256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Equation" r:id="rId12" imgW="1574640" imgH="444240" progId="">
                  <p:embed/>
                </p:oleObj>
              </mc:Choice>
              <mc:Fallback>
                <p:oleObj name="Equation" r:id="rId12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27" y="3180256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2081" y="2131051"/>
            <a:ext cx="1461854" cy="13018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3537" y="3987791"/>
            <a:ext cx="19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Full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9202" y="1634735"/>
            <a:ext cx="2510770" cy="1815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42" y="164578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 smtClean="0">
                <a:solidFill>
                  <a:schemeClr val="tx2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43" y="2030534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044" y="2761198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160" y="1676558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49998" y="1696978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200" y="664252"/>
            <a:ext cx="8991600" cy="3085815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201" y="3824840"/>
            <a:ext cx="8991599" cy="2546699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4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dirty="0"/>
              <a:t>Optical Elements (mirrors)</a:t>
            </a:r>
            <a:r>
              <a:rPr lang="en-US" altLang="en-US" dirty="0" smtClean="0"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327255"/>
              </p:ext>
            </p:extLst>
          </p:nvPr>
        </p:nvGraphicFramePr>
        <p:xfrm>
          <a:off x="5233988" y="2590800"/>
          <a:ext cx="3529012" cy="5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Equation" r:id="rId4" imgW="2997000" imgH="507960" progId="Equation.DSMT4">
                  <p:embed/>
                </p:oleObj>
              </mc:Choice>
              <mc:Fallback>
                <p:oleObj name="Equation" r:id="rId4" imgW="2997000" imgH="507960" progId="Equation.DSMT4">
                  <p:embed/>
                  <p:pic>
                    <p:nvPicPr>
                      <p:cNvPr id="614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2590800"/>
                        <a:ext cx="3529012" cy="5948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9" y="4361642"/>
            <a:ext cx="2273300" cy="40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3251706"/>
            <a:ext cx="4703239" cy="28156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1513" y="3789441"/>
            <a:ext cx="214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Si  </a:t>
            </a:r>
            <a:r>
              <a:rPr lang="en-US" sz="2400" dirty="0" smtClean="0">
                <a:solidFill>
                  <a:srgbClr val="FFFF00"/>
                </a:solidFill>
                <a:latin typeface="Symbol" panose="05050102010706020507" pitchFamily="18" charset="2"/>
                <a:cs typeface="Calibri"/>
              </a:rPr>
              <a:t>s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245810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(gratings)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8" y="1828800"/>
            <a:ext cx="4082949" cy="365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248328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No model (yet) in SHADOW for grating efficiency</a:t>
            </a:r>
          </a:p>
          <a:p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SHADOW uses Fresnel equations like for mirrors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658" y="5659886"/>
            <a:ext cx="277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from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doi.org/10.5772/51044</a:t>
            </a:r>
            <a:endParaRPr lang="en-US" sz="14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(crystals)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277227" cy="2743200"/>
          </a:xfrm>
          <a:prstGeom prst="rect">
            <a:avLst/>
          </a:prstGeom>
        </p:spPr>
      </p:pic>
      <p:pic>
        <p:nvPicPr>
          <p:cNvPr id="9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1905000" cy="165164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057400"/>
            <a:ext cx="2007177" cy="14478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057400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33800"/>
            <a:ext cx="1854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67200"/>
            <a:ext cx="306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2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7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Mirrors and aberrations</a:t>
            </a:r>
            <a:endParaRPr lang="en-US" dirty="0"/>
          </a:p>
        </p:txBody>
      </p:sp>
      <p:pic>
        <p:nvPicPr>
          <p:cNvPr id="4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55838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485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4293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981950" y="2969250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8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088399"/>
              </p:ext>
            </p:extLst>
          </p:nvPr>
        </p:nvGraphicFramePr>
        <p:xfrm>
          <a:off x="6102350" y="402014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402014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 rot="19803944">
            <a:off x="7158065" y="2259458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020" y="2969250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2425" y="2969250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867650" y="2484438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63504" y="1936234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7894841" y="296925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6" name="Rectangle 3"/>
          <p:cNvSpPr txBox="1">
            <a:spLocks/>
          </p:cNvSpPr>
          <p:nvPr/>
        </p:nvSpPr>
        <p:spPr>
          <a:xfrm>
            <a:off x="0" y="1332061"/>
            <a:ext cx="6102350" cy="5105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  <a:endParaRPr lang="en-US" altLang="en-US" sz="240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362075"/>
          </a:xfrm>
        </p:spPr>
        <p:txBody>
          <a:bodyPr/>
          <a:lstStyle/>
          <a:p>
            <a:r>
              <a:rPr lang="en-US" dirty="0" smtClean="0"/>
              <a:t>Crystal </a:t>
            </a:r>
            <a:r>
              <a:rPr lang="en-US" dirty="0" err="1" smtClean="0"/>
              <a:t>monochromators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49288"/>
            <a:ext cx="8229600" cy="1484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en-US" sz="240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</a:rPr>
              <a:t>J W. M. DuMond Phys. Rev. 52, 872 – (1937)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/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88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8938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1336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3434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0957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984835" y="152400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ex17_crystalmono.ows</a:t>
            </a:r>
            <a:endParaRPr lang="en-GB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1"/>
            <a:ext cx="8839200" cy="838200"/>
          </a:xfrm>
        </p:spPr>
        <p:txBody>
          <a:bodyPr/>
          <a:lstStyle/>
          <a:p>
            <a:r>
              <a:rPr lang="en-US" dirty="0" smtClean="0"/>
              <a:t>Crystal curvature and spectral resolution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263726"/>
            <a:ext cx="4424728" cy="956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486"/>
            <a:ext cx="9144000" cy="9465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91200" y="2667000"/>
            <a:ext cx="2057400" cy="7620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3657600"/>
            <a:ext cx="3708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Zero for Rowland mounting: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p = R sin(</a:t>
            </a:r>
            <a:r>
              <a:rPr lang="en-US" sz="2400" dirty="0" smtClean="0">
                <a:solidFill>
                  <a:schemeClr val="tx2"/>
                </a:solidFill>
                <a:latin typeface="Symbol" charset="2"/>
                <a:cs typeface="Symbol" charset="2"/>
              </a:rPr>
              <a:t>q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 that for Bragg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symmetric reflection means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1:1 magnification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X-ray Lenses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3668" y="3647939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4015" y="1188706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43608" y="2500219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2145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19972" y="2500219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2145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15616" y="1991755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15616" y="1415691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283968" y="1415691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51620" y="1991755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83968" y="1991755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2783843"/>
            <a:ext cx="1485900" cy="714375"/>
          </a:xfrm>
          <a:prstGeom prst="rect">
            <a:avLst/>
          </a:prstGeom>
          <a:noFill/>
        </p:spPr>
      </p:pic>
      <p:sp>
        <p:nvSpPr>
          <p:cNvPr id="17" name="Freeform 16"/>
          <p:cNvSpPr/>
          <p:nvPr/>
        </p:nvSpPr>
        <p:spPr>
          <a:xfrm rot="5400000">
            <a:off x="1247579" y="3948024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375756" y="3611935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3528" y="4332015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532" y="4007979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23728" y="4007979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088099"/>
            <a:ext cx="2076450" cy="238125"/>
          </a:xfrm>
          <a:prstGeom prst="rect">
            <a:avLst/>
          </a:prstGeom>
          <a:noFill/>
        </p:spPr>
      </p:pic>
      <p:pic>
        <p:nvPicPr>
          <p:cNvPr id="26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5340127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63963"/>
              </p:ext>
            </p:extLst>
          </p:nvPr>
        </p:nvGraphicFramePr>
        <p:xfrm>
          <a:off x="6174444" y="5390758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444" y="5390758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4266" y="3559212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520" y="228600"/>
            <a:ext cx="9000773" cy="14802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600" dirty="0" smtClean="0"/>
              <a:t>CRL (COMPOUND REFRACTIVE LENSES)</a:t>
            </a:r>
            <a:br>
              <a:rPr lang="en-US" sz="3600" dirty="0" smtClean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4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777970"/>
            <a:ext cx="2520280" cy="2520280"/>
          </a:xfrm>
          <a:prstGeom prst="rect">
            <a:avLst/>
          </a:prstGeom>
          <a:noFill/>
        </p:spPr>
      </p:pic>
      <p:pic>
        <p:nvPicPr>
          <p:cNvPr id="5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2282026"/>
            <a:ext cx="1524000" cy="1524000"/>
          </a:xfrm>
          <a:prstGeom prst="rect">
            <a:avLst/>
          </a:prstGeom>
          <a:noFill/>
        </p:spPr>
      </p:pic>
      <p:pic>
        <p:nvPicPr>
          <p:cNvPr id="6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2282026"/>
            <a:ext cx="1524000" cy="1524000"/>
          </a:xfrm>
          <a:prstGeom prst="rect">
            <a:avLst/>
          </a:prstGeom>
          <a:noFill/>
        </p:spPr>
      </p:pic>
      <p:pic>
        <p:nvPicPr>
          <p:cNvPr id="7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102006"/>
            <a:ext cx="1872208" cy="1872208"/>
          </a:xfrm>
          <a:prstGeom prst="rect">
            <a:avLst/>
          </a:prstGeom>
          <a:noFill/>
        </p:spPr>
      </p:pic>
      <p:pic>
        <p:nvPicPr>
          <p:cNvPr id="8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830198"/>
            <a:ext cx="676275" cy="495301"/>
          </a:xfrm>
          <a:prstGeom prst="rect">
            <a:avLst/>
          </a:prstGeom>
          <a:noFill/>
        </p:spPr>
      </p:pic>
      <p:pic>
        <p:nvPicPr>
          <p:cNvPr id="9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794194"/>
            <a:ext cx="742950" cy="495301"/>
          </a:xfrm>
          <a:prstGeom prst="rect">
            <a:avLst/>
          </a:prstGeom>
          <a:noFill/>
        </p:spPr>
      </p:pic>
      <p:pic>
        <p:nvPicPr>
          <p:cNvPr id="10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794194"/>
            <a:ext cx="942975" cy="495301"/>
          </a:xfrm>
          <a:prstGeom prst="rect">
            <a:avLst/>
          </a:prstGeom>
          <a:noFill/>
        </p:spPr>
      </p:pic>
      <p:pic>
        <p:nvPicPr>
          <p:cNvPr id="1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830198"/>
            <a:ext cx="1847850" cy="51435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1885982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4" y="1849978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671900" y="1705962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840252" y="184997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4838310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59632" y="2534054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343400"/>
          </a:xfrm>
        </p:spPr>
        <p:txBody>
          <a:bodyPr>
            <a:normAutofit fontScale="40000" lnSpcReduction="20000"/>
          </a:bodyPr>
          <a:lstStyle/>
          <a:p>
            <a:r>
              <a:rPr lang="en-US" sz="6400" dirty="0" smtClean="0"/>
              <a:t>History</a:t>
            </a:r>
            <a:r>
              <a:rPr lang="en-US" sz="6400" dirty="0"/>
              <a:t>
What you must know of SHADOW and </a:t>
            </a:r>
            <a:r>
              <a:rPr lang="en-US" sz="6400" dirty="0" err="1"/>
              <a:t>ShadowOui</a:t>
            </a:r>
            <a:r>
              <a:rPr lang="en-US" sz="6400" dirty="0"/>
              <a:t> does not </a:t>
            </a:r>
            <a:r>
              <a:rPr lang="en-US" sz="6400" dirty="0" smtClean="0"/>
              <a:t>do it for you</a:t>
            </a:r>
            <a:r>
              <a:rPr lang="en-US" sz="6400" dirty="0"/>
              <a:t>
</a:t>
            </a:r>
            <a:r>
              <a:rPr lang="en-US" sz="6400" dirty="0" smtClean="0"/>
              <a:t>Exercises</a:t>
            </a:r>
            <a:endParaRPr lang="en-US" sz="6400" dirty="0"/>
          </a:p>
          <a:p>
            <a:pPr lvl="1"/>
            <a:r>
              <a:rPr lang="en-US" sz="6000" dirty="0" smtClean="0"/>
              <a:t>Sources: Geometrical, </a:t>
            </a:r>
            <a:r>
              <a:rPr lang="en-US" sz="6000" dirty="0" err="1" smtClean="0"/>
              <a:t>Undulator</a:t>
            </a:r>
            <a:r>
              <a:rPr lang="en-US" sz="6000" dirty="0" smtClean="0"/>
              <a:t> Gaussian, </a:t>
            </a:r>
            <a:r>
              <a:rPr lang="en-US" sz="6000" dirty="0" err="1" smtClean="0"/>
              <a:t>Undulator</a:t>
            </a:r>
            <a:r>
              <a:rPr lang="en-US" sz="6000" dirty="0" smtClean="0"/>
              <a:t> Full</a:t>
            </a:r>
            <a:r>
              <a:rPr lang="en-US" sz="6000" dirty="0"/>
              <a:t>
</a:t>
            </a:r>
            <a:r>
              <a:rPr lang="en-US" sz="6000" dirty="0" smtClean="0"/>
              <a:t>Mirror </a:t>
            </a:r>
            <a:r>
              <a:rPr lang="en-US" sz="6000" dirty="0"/>
              <a:t>systems and </a:t>
            </a:r>
            <a:r>
              <a:rPr lang="en-US" sz="6000" dirty="0" smtClean="0"/>
              <a:t>aberrations</a:t>
            </a:r>
            <a:r>
              <a:rPr lang="en-US" sz="6000" dirty="0"/>
              <a:t>
</a:t>
            </a:r>
            <a:r>
              <a:rPr lang="en-US" sz="6000" dirty="0" smtClean="0"/>
              <a:t>Crystal </a:t>
            </a:r>
            <a:r>
              <a:rPr lang="en-US" sz="6000" dirty="0" err="1" smtClean="0"/>
              <a:t>monochromators</a:t>
            </a:r>
            <a:r>
              <a:rPr lang="en-US" sz="6000" dirty="0"/>
              <a:t>
</a:t>
            </a:r>
            <a:r>
              <a:rPr lang="en-US" sz="6000" dirty="0" smtClean="0"/>
              <a:t>Lenses</a:t>
            </a:r>
            <a:r>
              <a:rPr lang="en-US" sz="6000" dirty="0"/>
              <a:t>
</a:t>
            </a:r>
            <a:r>
              <a:rPr lang="en-US" sz="6000" dirty="0" smtClean="0"/>
              <a:t>Complete </a:t>
            </a:r>
            <a:r>
              <a:rPr lang="en-US" sz="6000" dirty="0" err="1"/>
              <a:t>Beamline</a:t>
            </a:r>
            <a:r>
              <a:rPr lang="en-US" sz="6000" dirty="0"/>
              <a:t> ISN </a:t>
            </a:r>
          </a:p>
          <a:p>
            <a:r>
              <a:rPr lang="en-US" dirty="0"/>
              <a:t>
</a:t>
            </a:r>
            <a:endParaRPr lang="en-US" dirty="0">
              <a:solidFill>
                <a:srgbClr val="0058A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3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1752600"/>
            <a:ext cx="6743840" cy="40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434388" y="6613525"/>
            <a:ext cx="661987" cy="227013"/>
          </a:xfrm>
          <a:prstGeom prst="rect">
            <a:avLst/>
          </a:prstGeom>
        </p:spPr>
        <p:txBody>
          <a:bodyPr/>
          <a:lstStyle/>
          <a:p>
            <a:fld id="{2696B566-B30C-4BD4-838C-ED8539EF6E98}" type="slidenum">
              <a:rPr lang="en-GB"/>
              <a:pPr/>
              <a:t>3</a:t>
            </a:fld>
            <a:endParaRPr lang="en-GB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Birth of </a:t>
            </a:r>
            <a:r>
              <a:rPr lang="en-US" dirty="0" smtClean="0"/>
              <a:t>SHADOW (~1980)</a:t>
            </a:r>
            <a:endParaRPr lang="fr-FR" dirty="0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324457" y="990600"/>
            <a:ext cx="4038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 dirty="0"/>
              <a:t>Scientific motivation: </a:t>
            </a:r>
            <a:br>
              <a:rPr lang="en-US" sz="1400" dirty="0"/>
            </a:br>
            <a:r>
              <a:rPr lang="en-US" sz="1400" dirty="0"/>
              <a:t>Grating </a:t>
            </a:r>
            <a:r>
              <a:rPr lang="en-US" sz="1400" dirty="0" err="1"/>
              <a:t>monochromator</a:t>
            </a:r>
            <a:r>
              <a:rPr lang="en-US" sz="1400" dirty="0"/>
              <a:t> design, TGM, ERG, </a:t>
            </a:r>
            <a:r>
              <a:rPr lang="en-US" sz="1400" dirty="0" err="1"/>
              <a:t>toridal</a:t>
            </a:r>
            <a:r>
              <a:rPr lang="en-US" sz="1400" dirty="0"/>
              <a:t>, spherical mirrors.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Monte Carlo ray tracing program </a:t>
            </a:r>
            <a:r>
              <a:rPr lang="en-US" sz="1400" b="1" i="1" dirty="0"/>
              <a:t>designed</a:t>
            </a:r>
            <a:r>
              <a:rPr lang="en-US" sz="1400" dirty="0"/>
              <a:t> to simulate X-ray optical systems 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Requirements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Accuracy and reliability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Easy to use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Flexibility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Economy of computer resources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VAX-11 Computers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Efficient MC approach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Reduced number of rays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Exact simulation </a:t>
            </a:r>
            <a:r>
              <a:rPr lang="en-US" sz="1200" dirty="0" err="1"/>
              <a:t>os</a:t>
            </a:r>
            <a:r>
              <a:rPr lang="en-US" sz="1200" dirty="0"/>
              <a:t> SR 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Vector calculus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Modular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User-interface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Available to users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Two years development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Fortran 77+VAX/VMS extensions</a:t>
            </a:r>
            <a:endParaRPr lang="fr-FR" sz="1400" dirty="0"/>
          </a:p>
        </p:txBody>
      </p:sp>
      <p:pic>
        <p:nvPicPr>
          <p:cNvPr id="128008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629400" y="381000"/>
            <a:ext cx="2271712" cy="3290888"/>
          </a:xfrm>
          <a:noFill/>
          <a:ln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5400000">
            <a:off x="4854502" y="2047948"/>
            <a:ext cx="2241696" cy="5702300"/>
          </a:xfrm>
          <a:prstGeom prst="rect">
            <a:avLst/>
          </a:prstGeom>
          <a:noFill/>
          <a:ln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5400000">
            <a:off x="4572047" y="4687066"/>
            <a:ext cx="180306" cy="300615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93363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4962"/>
            <a:ext cx="7049784" cy="5638800"/>
          </a:xfrm>
        </p:spPr>
        <p:txBody>
          <a:bodyPr/>
          <a:lstStyle/>
          <a:p>
            <a:r>
              <a:rPr lang="en-US" sz="3600" dirty="0" smtClean="0"/>
              <a:t>Shadow 1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VAX-VMS  1980-1990</a:t>
            </a:r>
            <a:br>
              <a:rPr lang="en-US" sz="3600" dirty="0" smtClean="0"/>
            </a:br>
            <a:r>
              <a:rPr lang="en-US" sz="3600" dirty="0" smtClean="0"/>
              <a:t>Shadow 2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1990 Unix workstations</a:t>
            </a:r>
            <a:br>
              <a:rPr lang="en-US" sz="3600" dirty="0" smtClean="0"/>
            </a:br>
            <a:r>
              <a:rPr lang="en-US" sz="3600" dirty="0" smtClean="0"/>
              <a:t>	XOP interface</a:t>
            </a:r>
            <a:br>
              <a:rPr lang="en-US" sz="3600" dirty="0" smtClean="0"/>
            </a:br>
            <a:r>
              <a:rPr lang="en-US" sz="3600" dirty="0" smtClean="0"/>
              <a:t>Shadow 3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2010 F90+Python binding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2014 Orange interface: </a:t>
            </a:r>
            <a:r>
              <a:rPr lang="en-US" sz="3600" dirty="0" err="1" smtClean="0"/>
              <a:t>Oasys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rgbClr val="FF0000"/>
                </a:solidFill>
              </a:rPr>
              <a:t>Shadow 4</a:t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	</a:t>
            </a:r>
            <a:r>
              <a:rPr lang="en-US" sz="3600" dirty="0" smtClean="0">
                <a:solidFill>
                  <a:srgbClr val="FF0000"/>
                </a:solidFill>
              </a:rPr>
              <a:t>2020? Full python version 	Exploit </a:t>
            </a:r>
            <a:r>
              <a:rPr lang="en-US" sz="3600" dirty="0" err="1" smtClean="0">
                <a:solidFill>
                  <a:srgbClr val="FF0000"/>
                </a:solidFill>
              </a:rPr>
              <a:t>Oasys</a:t>
            </a:r>
            <a:r>
              <a:rPr lang="en-US" sz="3600" dirty="0" smtClean="0">
                <a:solidFill>
                  <a:srgbClr val="FF0000"/>
                </a:solidFill>
              </a:rPr>
              <a:t> framework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524000"/>
            <a:ext cx="1614854" cy="14478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6463" y="1800287"/>
            <a:ext cx="1917537" cy="1917536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19" y="4876800"/>
            <a:ext cx="2743200" cy="1313761"/>
          </a:xfrm>
          <a:prstGeom prst="rect">
            <a:avLst/>
          </a:prstGeom>
        </p:spPr>
      </p:pic>
      <p:pic>
        <p:nvPicPr>
          <p:cNvPr id="6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4020838"/>
            <a:ext cx="1847898" cy="110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422522" y="64876"/>
            <a:ext cx="1114210" cy="134908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8743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>
                <a:solidFill>
                  <a:schemeClr val="accent1"/>
                </a:solidFill>
              </a:rPr>
              <a:t>O</a:t>
            </a:r>
            <a:r>
              <a:rPr lang="fr-FR" sz="3600" dirty="0" err="1" smtClean="0"/>
              <a:t>r</a:t>
            </a:r>
            <a:r>
              <a:rPr lang="fr-FR" sz="3600" dirty="0" err="1" smtClean="0">
                <a:solidFill>
                  <a:schemeClr val="accent1"/>
                </a:solidFill>
              </a:rPr>
              <a:t>A</a:t>
            </a:r>
            <a:r>
              <a:rPr lang="fr-FR" sz="3600" dirty="0" err="1" smtClean="0"/>
              <a:t>nge</a:t>
            </a:r>
            <a:r>
              <a:rPr lang="fr-FR" sz="3600" dirty="0" smtClean="0"/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SY</a:t>
            </a:r>
            <a:r>
              <a:rPr lang="fr-FR" sz="3600" dirty="0" err="1" smtClean="0"/>
              <a:t>nchrotron</a:t>
            </a:r>
            <a:r>
              <a:rPr lang="fr-FR" sz="3600" dirty="0" smtClean="0"/>
              <a:t> </a:t>
            </a:r>
            <a:r>
              <a:rPr lang="fr-FR" sz="3600" dirty="0" smtClean="0">
                <a:solidFill>
                  <a:schemeClr val="accent1"/>
                </a:solidFill>
              </a:rPr>
              <a:t>S</a:t>
            </a:r>
            <a:r>
              <a:rPr lang="fr-FR" sz="3600" dirty="0" smtClean="0"/>
              <a:t>uite (</a:t>
            </a:r>
            <a:r>
              <a:rPr lang="fr-FR" sz="3600" dirty="0" smtClean="0">
                <a:solidFill>
                  <a:schemeClr val="accent1"/>
                </a:solidFill>
              </a:rPr>
              <a:t>OASYS</a:t>
            </a:r>
            <a:r>
              <a:rPr lang="fr-FR" sz="3600" dirty="0" smtClean="0"/>
              <a:t>)</a:t>
            </a:r>
            <a:endParaRPr lang="fr-FR" sz="3600" dirty="0"/>
          </a:p>
        </p:txBody>
      </p:sp>
      <p:sp>
        <p:nvSpPr>
          <p:cNvPr id="17" name="Down Arrow 16"/>
          <p:cNvSpPr/>
          <p:nvPr/>
        </p:nvSpPr>
        <p:spPr>
          <a:xfrm>
            <a:off x="750024" y="2778091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948" y="3857198"/>
            <a:ext cx="1692188" cy="457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ShadowOui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7301" y="5113824"/>
            <a:ext cx="1368152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shadow3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34273" y="3903390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SRW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0130" y="3885375"/>
            <a:ext cx="1296144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XOPpy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787361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60528" y="5124475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srwlib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2383392" y="4406288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182885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74821" y="5113824"/>
            <a:ext cx="1256125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xraylib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2509406" y="2789974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164883" y="2836007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434" y="893584"/>
            <a:ext cx="3452599" cy="207155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308244" y="3857198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WOFRY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34499" y="5078283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wofry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956856" y="4384835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5938854" y="2789815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084381" y="3808115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COMSYL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10636" y="5029200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comsyl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7732993" y="4335752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7714991" y="2740732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2071" y="684627"/>
            <a:ext cx="837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hlinkClick r:id="rId3"/>
              </a:rPr>
              <a:t>https://www.aps.anl.gov/Science/Scientific-Software/OASYS</a:t>
            </a:r>
            <a:endParaRPr lang="en-US" sz="2400" dirty="0" smtClean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70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11746" y="3046412"/>
            <a:ext cx="1972917" cy="2254251"/>
            <a:chOff x="1156" y="1570"/>
            <a:chExt cx="1543" cy="1769"/>
          </a:xfrm>
        </p:grpSpPr>
        <p:graphicFrame>
          <p:nvGraphicFramePr>
            <p:cNvPr id="528394" name="Object 10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3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52839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395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accent4">
                  <a:lumMod val="10000"/>
                </a:schemeClr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28387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GB" sz="2800">
                <a:solidFill>
                  <a:srgbClr val="000000"/>
                </a:solidFill>
                <a:latin typeface="Myriad Pro SemiCond" pitchFamily="34" charset="0"/>
              </a:rPr>
              <a:t>Trace (the beamline)</a:t>
            </a:r>
            <a:endParaRPr lang="en-US" sz="2800">
              <a:solidFill>
                <a:srgbClr val="000000"/>
              </a:solidFill>
              <a:latin typeface="Myriad Pro SemiCond" pitchFamily="34" charset="0"/>
            </a:endParaRPr>
          </a:p>
        </p:txBody>
      </p:sp>
      <p:sp>
        <p:nvSpPr>
          <p:cNvPr id="528392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fr-FR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24073" y="3368675"/>
            <a:ext cx="4249740" cy="2581276"/>
            <a:chOff x="2124073" y="3368675"/>
            <a:chExt cx="4249740" cy="2581276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3419475" y="4868863"/>
              <a:ext cx="2954338" cy="1081088"/>
              <a:chOff x="2154" y="3067"/>
              <a:chExt cx="1861" cy="681"/>
            </a:xfrm>
          </p:grpSpPr>
          <p:sp>
            <p:nvSpPr>
              <p:cNvPr id="528399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7001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8400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1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2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3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4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8407" name="Line 23"/>
            <p:cNvSpPr>
              <a:spLocks noChangeShapeType="1"/>
            </p:cNvSpPr>
            <p:nvPr/>
          </p:nvSpPr>
          <p:spPr bwMode="auto">
            <a:xfrm flipH="1" flipV="1">
              <a:off x="2124073" y="3368675"/>
              <a:ext cx="2592389" cy="1860549"/>
            </a:xfrm>
            <a:prstGeom prst="line">
              <a:avLst/>
            </a:prstGeom>
            <a:noFill/>
            <a:ln w="9525">
              <a:solidFill>
                <a:schemeClr val="tx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08" name="Text Box 24"/>
            <p:cNvSpPr txBox="1">
              <a:spLocks noChangeArrowheads="1"/>
            </p:cNvSpPr>
            <p:nvPr/>
          </p:nvSpPr>
          <p:spPr bwMode="auto">
            <a:xfrm>
              <a:off x="2392363" y="38814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>
                  <a:solidFill>
                    <a:srgbClr val="000000"/>
                  </a:solidFill>
                  <a:cs typeface="Arial" charset="0"/>
                </a:rPr>
                <a:t>p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528411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/>
                <a:ahLst/>
                <a:cxnLst>
                  <a:cxn ang="0">
                    <a:pos x="68" y="846"/>
                  </a:cxn>
                  <a:cxn ang="0">
                    <a:pos x="340" y="393"/>
                  </a:cxn>
                  <a:cxn ang="0">
                    <a:pos x="385" y="302"/>
                  </a:cxn>
                  <a:cxn ang="0">
                    <a:pos x="748" y="211"/>
                  </a:cxn>
                  <a:cxn ang="0">
                    <a:pos x="794" y="30"/>
                  </a:cxn>
                  <a:cxn ang="0">
                    <a:pos x="1157" y="30"/>
                  </a:cxn>
                  <a:cxn ang="0">
                    <a:pos x="1157" y="166"/>
                  </a:cxn>
                  <a:cxn ang="0">
                    <a:pos x="1066" y="348"/>
                  </a:cxn>
                  <a:cxn ang="0">
                    <a:pos x="930" y="620"/>
                  </a:cxn>
                  <a:cxn ang="0">
                    <a:pos x="748" y="846"/>
                  </a:cxn>
                  <a:cxn ang="0">
                    <a:pos x="476" y="1209"/>
                  </a:cxn>
                  <a:cxn ang="0">
                    <a:pos x="68" y="1436"/>
                  </a:cxn>
                  <a:cxn ang="0">
                    <a:pos x="68" y="1119"/>
                  </a:cxn>
                  <a:cxn ang="0">
                    <a:pos x="23" y="892"/>
                  </a:cxn>
                  <a:cxn ang="0">
                    <a:pos x="68" y="846"/>
                  </a:cxn>
                </a:cxnLst>
                <a:rect l="0" t="0" r="r" b="b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01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2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accent4">
                    <a:lumMod val="1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3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y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4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z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5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x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528417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8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9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20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q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35375" y="3500438"/>
            <a:ext cx="3457576" cy="2592387"/>
            <a:chOff x="3635375" y="3500438"/>
            <a:chExt cx="3457576" cy="2592387"/>
          </a:xfrm>
        </p:grpSpPr>
        <p:graphicFrame>
          <p:nvGraphicFramePr>
            <p:cNvPr id="52839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7115256"/>
                </p:ext>
              </p:extLst>
            </p:nvPr>
          </p:nvGraphicFramePr>
          <p:xfrm>
            <a:off x="6516688" y="5300663"/>
            <a:ext cx="431800" cy="61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4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52839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688" y="5300663"/>
                          <a:ext cx="431800" cy="611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05" name="AutoShape 21"/>
            <p:cNvSpPr>
              <a:spLocks noChangeArrowheads="1"/>
            </p:cNvSpPr>
            <p:nvPr/>
          </p:nvSpPr>
          <p:spPr bwMode="auto">
            <a:xfrm>
              <a:off x="6659563" y="4797425"/>
              <a:ext cx="433388" cy="517525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8425" name="Freeform 41"/>
            <p:cNvSpPr>
              <a:spLocks/>
            </p:cNvSpPr>
            <p:nvPr/>
          </p:nvSpPr>
          <p:spPr bwMode="auto">
            <a:xfrm>
              <a:off x="4067175" y="4354513"/>
              <a:ext cx="649288" cy="369887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7" y="52"/>
                </a:cxn>
                <a:cxn ang="0">
                  <a:pos x="318" y="7"/>
                </a:cxn>
                <a:cxn ang="0">
                  <a:pos x="409" y="7"/>
                </a:cxn>
              </a:cxnLst>
              <a:rect l="0" t="0" r="r" b="b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2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0422779"/>
                </p:ext>
              </p:extLst>
            </p:nvPr>
          </p:nvGraphicFramePr>
          <p:xfrm>
            <a:off x="4211638" y="4149725"/>
            <a:ext cx="152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5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528426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638" y="4149725"/>
                          <a:ext cx="152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29" name="Line 45"/>
            <p:cNvSpPr>
              <a:spLocks noChangeShapeType="1"/>
            </p:cNvSpPr>
            <p:nvPr/>
          </p:nvSpPr>
          <p:spPr bwMode="auto">
            <a:xfrm flipV="1">
              <a:off x="4716463" y="3933825"/>
              <a:ext cx="0" cy="12954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0" name="Line 46"/>
            <p:cNvSpPr>
              <a:spLocks noChangeShapeType="1"/>
            </p:cNvSpPr>
            <p:nvPr/>
          </p:nvSpPr>
          <p:spPr bwMode="auto">
            <a:xfrm flipV="1">
              <a:off x="4716463" y="5229225"/>
              <a:ext cx="1368425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1" name="Line 47"/>
            <p:cNvSpPr>
              <a:spLocks noChangeShapeType="1"/>
            </p:cNvSpPr>
            <p:nvPr/>
          </p:nvSpPr>
          <p:spPr bwMode="auto">
            <a:xfrm flipH="1">
              <a:off x="3635375" y="5229225"/>
              <a:ext cx="1081088" cy="8636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2" name="Text Box 48"/>
            <p:cNvSpPr txBox="1">
              <a:spLocks noChangeArrowheads="1"/>
            </p:cNvSpPr>
            <p:nvPr/>
          </p:nvSpPr>
          <p:spPr bwMode="auto">
            <a:xfrm>
              <a:off x="3924300" y="537368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3" name="Text Box 49"/>
            <p:cNvSpPr txBox="1">
              <a:spLocks noChangeArrowheads="1"/>
            </p:cNvSpPr>
            <p:nvPr/>
          </p:nvSpPr>
          <p:spPr bwMode="auto">
            <a:xfrm>
              <a:off x="5435600" y="4868863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4" name="Text Box 50"/>
            <p:cNvSpPr txBox="1">
              <a:spLocks noChangeArrowheads="1"/>
            </p:cNvSpPr>
            <p:nvPr/>
          </p:nvSpPr>
          <p:spPr bwMode="auto">
            <a:xfrm>
              <a:off x="4572000" y="350043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92500" y="1989138"/>
            <a:ext cx="2951163" cy="3311525"/>
            <a:chOff x="3492500" y="1989138"/>
            <a:chExt cx="2951163" cy="3311525"/>
          </a:xfrm>
        </p:grpSpPr>
        <p:sp>
          <p:nvSpPr>
            <p:cNvPr id="528421" name="Line 37"/>
            <p:cNvSpPr>
              <a:spLocks noChangeShapeType="1"/>
            </p:cNvSpPr>
            <p:nvPr/>
          </p:nvSpPr>
          <p:spPr bwMode="auto">
            <a:xfrm flipV="1">
              <a:off x="4284663" y="3141663"/>
              <a:ext cx="2159000" cy="21590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6" name="Line 52"/>
            <p:cNvSpPr>
              <a:spLocks noChangeShapeType="1"/>
            </p:cNvSpPr>
            <p:nvPr/>
          </p:nvSpPr>
          <p:spPr bwMode="auto">
            <a:xfrm flipV="1">
              <a:off x="4284663" y="2420938"/>
              <a:ext cx="0" cy="2879725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37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3926660"/>
                </p:ext>
              </p:extLst>
            </p:nvPr>
          </p:nvGraphicFramePr>
          <p:xfrm>
            <a:off x="3492500" y="1989138"/>
            <a:ext cx="195262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528437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2500" y="1989138"/>
                          <a:ext cx="1952625" cy="5095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971550" y="2060575"/>
            <a:ext cx="2808288" cy="1439863"/>
            <a:chOff x="971550" y="2060575"/>
            <a:chExt cx="2808288" cy="1439863"/>
          </a:xfrm>
        </p:grpSpPr>
        <p:sp>
          <p:nvSpPr>
            <p:cNvPr id="528439" name="Line 55"/>
            <p:cNvSpPr>
              <a:spLocks noChangeShapeType="1"/>
            </p:cNvSpPr>
            <p:nvPr/>
          </p:nvSpPr>
          <p:spPr bwMode="auto">
            <a:xfrm>
              <a:off x="1403350" y="2997200"/>
              <a:ext cx="647700" cy="503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0" name="Line 56"/>
            <p:cNvSpPr>
              <a:spLocks noChangeShapeType="1"/>
            </p:cNvSpPr>
            <p:nvPr/>
          </p:nvSpPr>
          <p:spPr bwMode="auto">
            <a:xfrm>
              <a:off x="971550" y="3284538"/>
              <a:ext cx="72072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43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2740909"/>
                </p:ext>
              </p:extLst>
            </p:nvPr>
          </p:nvGraphicFramePr>
          <p:xfrm>
            <a:off x="2051050" y="2060575"/>
            <a:ext cx="914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7" name="Equation" r:id="rId11" imgW="914400" imgH="482400" progId="Equation.DSMT4">
                    <p:embed/>
                  </p:oleObj>
                </mc:Choice>
                <mc:Fallback>
                  <p:oleObj name="Equation" r:id="rId11" imgW="914400" imgH="482400" progId="Equation.DSMT4">
                    <p:embed/>
                    <p:pic>
                      <p:nvPicPr>
                        <p:cNvPr id="528443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050" y="2060575"/>
                          <a:ext cx="9144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44" name="Line 60"/>
            <p:cNvSpPr>
              <a:spLocks noChangeShapeType="1"/>
            </p:cNvSpPr>
            <p:nvPr/>
          </p:nvSpPr>
          <p:spPr bwMode="auto">
            <a:xfrm>
              <a:off x="1835150" y="2492375"/>
              <a:ext cx="504825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5" name="Text Box 61"/>
            <p:cNvSpPr txBox="1">
              <a:spLocks noChangeArrowheads="1"/>
            </p:cNvSpPr>
            <p:nvPr/>
          </p:nvSpPr>
          <p:spPr bwMode="auto">
            <a:xfrm>
              <a:off x="1979613" y="2492375"/>
              <a:ext cx="18002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200" dirty="0">
                  <a:solidFill>
                    <a:srgbClr val="000000"/>
                  </a:solidFill>
                  <a:cs typeface="Arial" charset="0"/>
                </a:rPr>
                <a:t>Energy, Intensity</a:t>
              </a:r>
              <a:endParaRPr lang="en-US" sz="120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8313" y="1289050"/>
            <a:ext cx="2222500" cy="2595563"/>
            <a:chOff x="468313" y="1289050"/>
            <a:chExt cx="2222500" cy="2595563"/>
          </a:xfrm>
        </p:grpSpPr>
        <p:sp>
          <p:nvSpPr>
            <p:cNvPr id="528389" name="Line 5"/>
            <p:cNvSpPr>
              <a:spLocks noChangeShapeType="1"/>
            </p:cNvSpPr>
            <p:nvPr/>
          </p:nvSpPr>
          <p:spPr bwMode="auto">
            <a:xfrm flipV="1">
              <a:off x="1403351" y="1557338"/>
              <a:ext cx="1008063" cy="1295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3" name="Text Box 39"/>
            <p:cNvSpPr txBox="1">
              <a:spLocks noChangeArrowheads="1"/>
            </p:cNvSpPr>
            <p:nvPr/>
          </p:nvSpPr>
          <p:spPr bwMode="auto">
            <a:xfrm>
              <a:off x="468313" y="256540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386" name="Freeform 2"/>
            <p:cNvSpPr>
              <a:spLocks/>
            </p:cNvSpPr>
            <p:nvPr/>
          </p:nvSpPr>
          <p:spPr bwMode="auto">
            <a:xfrm>
              <a:off x="647701" y="1773237"/>
              <a:ext cx="1763714" cy="2111376"/>
            </a:xfrm>
            <a:custGeom>
              <a:avLst/>
              <a:gdLst/>
              <a:ahLst/>
              <a:cxnLst>
                <a:cxn ang="0">
                  <a:pos x="68" y="846"/>
                </a:cxn>
                <a:cxn ang="0">
                  <a:pos x="340" y="393"/>
                </a:cxn>
                <a:cxn ang="0">
                  <a:pos x="385" y="302"/>
                </a:cxn>
                <a:cxn ang="0">
                  <a:pos x="748" y="211"/>
                </a:cxn>
                <a:cxn ang="0">
                  <a:pos x="794" y="30"/>
                </a:cxn>
                <a:cxn ang="0">
                  <a:pos x="1157" y="30"/>
                </a:cxn>
                <a:cxn ang="0">
                  <a:pos x="1157" y="166"/>
                </a:cxn>
                <a:cxn ang="0">
                  <a:pos x="1066" y="348"/>
                </a:cxn>
                <a:cxn ang="0">
                  <a:pos x="930" y="620"/>
                </a:cxn>
                <a:cxn ang="0">
                  <a:pos x="748" y="846"/>
                </a:cxn>
                <a:cxn ang="0">
                  <a:pos x="476" y="1209"/>
                </a:cxn>
                <a:cxn ang="0">
                  <a:pos x="68" y="1436"/>
                </a:cxn>
                <a:cxn ang="0">
                  <a:pos x="68" y="1119"/>
                </a:cxn>
                <a:cxn ang="0">
                  <a:pos x="23" y="892"/>
                </a:cxn>
                <a:cxn ang="0">
                  <a:pos x="68" y="846"/>
                </a:cxn>
              </a:cxnLst>
              <a:rect l="0" t="0" r="r" b="b"/>
              <a:pathLst>
                <a:path w="1218" h="1451">
                  <a:moveTo>
                    <a:pt x="68" y="846"/>
                  </a:moveTo>
                  <a:cubicBezTo>
                    <a:pt x="121" y="763"/>
                    <a:pt x="287" y="484"/>
                    <a:pt x="340" y="393"/>
                  </a:cubicBezTo>
                  <a:cubicBezTo>
                    <a:pt x="393" y="302"/>
                    <a:pt x="317" y="332"/>
                    <a:pt x="385" y="302"/>
                  </a:cubicBezTo>
                  <a:cubicBezTo>
                    <a:pt x="453" y="272"/>
                    <a:pt x="680" y="256"/>
                    <a:pt x="748" y="211"/>
                  </a:cubicBezTo>
                  <a:cubicBezTo>
                    <a:pt x="816" y="166"/>
                    <a:pt x="726" y="60"/>
                    <a:pt x="794" y="30"/>
                  </a:cubicBezTo>
                  <a:cubicBezTo>
                    <a:pt x="862" y="0"/>
                    <a:pt x="1096" y="7"/>
                    <a:pt x="1157" y="30"/>
                  </a:cubicBezTo>
                  <a:cubicBezTo>
                    <a:pt x="1218" y="53"/>
                    <a:pt x="1172" y="113"/>
                    <a:pt x="1157" y="166"/>
                  </a:cubicBezTo>
                  <a:cubicBezTo>
                    <a:pt x="1142" y="219"/>
                    <a:pt x="1104" y="273"/>
                    <a:pt x="1066" y="348"/>
                  </a:cubicBezTo>
                  <a:cubicBezTo>
                    <a:pt x="1028" y="423"/>
                    <a:pt x="983" y="537"/>
                    <a:pt x="930" y="620"/>
                  </a:cubicBezTo>
                  <a:cubicBezTo>
                    <a:pt x="877" y="703"/>
                    <a:pt x="824" y="748"/>
                    <a:pt x="748" y="846"/>
                  </a:cubicBezTo>
                  <a:cubicBezTo>
                    <a:pt x="672" y="944"/>
                    <a:pt x="589" y="1111"/>
                    <a:pt x="476" y="1209"/>
                  </a:cubicBezTo>
                  <a:cubicBezTo>
                    <a:pt x="363" y="1307"/>
                    <a:pt x="136" y="1451"/>
                    <a:pt x="68" y="1436"/>
                  </a:cubicBezTo>
                  <a:cubicBezTo>
                    <a:pt x="0" y="1421"/>
                    <a:pt x="76" y="1210"/>
                    <a:pt x="68" y="1119"/>
                  </a:cubicBezTo>
                  <a:cubicBezTo>
                    <a:pt x="60" y="1028"/>
                    <a:pt x="23" y="937"/>
                    <a:pt x="23" y="892"/>
                  </a:cubicBezTo>
                  <a:cubicBezTo>
                    <a:pt x="23" y="847"/>
                    <a:pt x="15" y="929"/>
                    <a:pt x="68" y="846"/>
                  </a:cubicBezTo>
                  <a:close/>
                </a:path>
              </a:pathLst>
            </a:custGeom>
            <a:solidFill>
              <a:schemeClr val="accent1">
                <a:alpha val="49001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0" name="Line 6"/>
            <p:cNvSpPr>
              <a:spLocks noChangeShapeType="1"/>
            </p:cNvSpPr>
            <p:nvPr/>
          </p:nvSpPr>
          <p:spPr bwMode="auto">
            <a:xfrm>
              <a:off x="1403351" y="2852738"/>
              <a:ext cx="720725" cy="5048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1" name="Line 7"/>
            <p:cNvSpPr>
              <a:spLocks noChangeShapeType="1"/>
            </p:cNvSpPr>
            <p:nvPr/>
          </p:nvSpPr>
          <p:spPr bwMode="auto">
            <a:xfrm flipH="1">
              <a:off x="684213" y="2852738"/>
              <a:ext cx="719138" cy="7143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2" name="Text Box 38"/>
            <p:cNvSpPr txBox="1">
              <a:spLocks noChangeArrowheads="1"/>
            </p:cNvSpPr>
            <p:nvPr/>
          </p:nvSpPr>
          <p:spPr bwMode="auto">
            <a:xfrm>
              <a:off x="2392363" y="128905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Text Box 38"/>
            <p:cNvSpPr txBox="1">
              <a:spLocks noChangeArrowheads="1"/>
            </p:cNvSpPr>
            <p:nvPr/>
          </p:nvSpPr>
          <p:spPr bwMode="auto">
            <a:xfrm>
              <a:off x="1786110" y="2776306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 smtClean="0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49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7772400" cy="609600"/>
          </a:xfrm>
        </p:spPr>
        <p:txBody>
          <a:bodyPr/>
          <a:lstStyle/>
          <a:p>
            <a:r>
              <a:rPr lang="en-US" dirty="0" err="1" smtClean="0"/>
              <a:t>ShadowOUI</a:t>
            </a:r>
            <a:r>
              <a:rPr lang="en-US" dirty="0" smtClean="0"/>
              <a:t> Sources 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1255"/>
            <a:ext cx="3429000" cy="2531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44" y="3538536"/>
            <a:ext cx="4357622" cy="229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5200"/>
            <a:ext cx="2788508" cy="235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4" y="1597818"/>
            <a:ext cx="124777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4" y="4126103"/>
            <a:ext cx="1352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 (Wiggler)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13" y="762851"/>
            <a:ext cx="2590574" cy="1766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25381"/>
            <a:ext cx="2438400" cy="1688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08" y="4645962"/>
            <a:ext cx="2356183" cy="1609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93791"/>
            <a:ext cx="904875" cy="10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466616"/>
            <a:ext cx="1752600" cy="2214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125" y="2267169"/>
            <a:ext cx="4729163" cy="2199447"/>
          </a:xfrm>
          <a:prstGeom prst="rect">
            <a:avLst/>
          </a:prstGeom>
        </p:spPr>
      </p:pic>
      <p:pic>
        <p:nvPicPr>
          <p:cNvPr id="11" name="Picture 2"/>
          <p:cNvPicPr/>
          <p:nvPr/>
        </p:nvPicPr>
        <p:blipFill>
          <a:blip r:embed="rId8"/>
          <a:stretch/>
        </p:blipFill>
        <p:spPr>
          <a:xfrm>
            <a:off x="4724400" y="707926"/>
            <a:ext cx="3240119" cy="125890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4102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96000" y="2057400"/>
            <a:ext cx="0" cy="1459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>
            <a:off x="3771787" y="1646295"/>
            <a:ext cx="80021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9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S Template">
  <a:themeElements>
    <a:clrScheme name="ALS Theme">
      <a:dk1>
        <a:srgbClr val="00395A"/>
      </a:dk1>
      <a:lt1>
        <a:srgbClr val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ALS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 Template Final 2017</Template>
  <TotalTime>1473</TotalTime>
  <Words>393</Words>
  <Application>Microsoft Macintosh PowerPoint</Application>
  <PresentationFormat>On-screen Show (4:3)</PresentationFormat>
  <Paragraphs>126</Paragraphs>
  <Slides>29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ALS Template</vt:lpstr>
      <vt:lpstr>Custom Design</vt:lpstr>
      <vt:lpstr>Equation</vt:lpstr>
      <vt:lpstr>Ray tracing and more (wave optics)    </vt:lpstr>
      <vt:lpstr>Outlook</vt:lpstr>
      <vt:lpstr>Birth of SHADOW (~1980)</vt:lpstr>
      <vt:lpstr>Shadow 1  VAX-VMS  1980-1990 Shadow 2  1990 Unix workstations  XOP interface Shadow 3  2010 F90+Python binding  2014 Orange interface: Oasys Shadow 4  2020? Full python version  Exploit Oasys framework </vt:lpstr>
      <vt:lpstr>OrAnge SYnchrotron Suite (OASYS)</vt:lpstr>
      <vt:lpstr>Ray tracing</vt:lpstr>
      <vt:lpstr>PowerPoint Presentation</vt:lpstr>
      <vt:lpstr>ShadowOUI Sources I</vt:lpstr>
      <vt:lpstr>Sources II (Wiggler)</vt:lpstr>
      <vt:lpstr>Sources III (Undulator)</vt:lpstr>
      <vt:lpstr>Optical Elements (mirrors) Geometrical model        Physical model</vt:lpstr>
      <vt:lpstr>Optical Elements (gratings)</vt:lpstr>
      <vt:lpstr>Optical Elements (crystals)</vt:lpstr>
      <vt:lpstr>Sources</vt:lpstr>
      <vt:lpstr>Mirrors and aberrations</vt:lpstr>
      <vt:lpstr>Crystal monochromators</vt:lpstr>
      <vt:lpstr>Crystal curvature and spectral resolution</vt:lpstr>
      <vt:lpstr>X-ray Lenses</vt:lpstr>
      <vt:lpstr>PowerPoint Presentation</vt:lpstr>
      <vt:lpstr>Beamline ISN</vt:lpstr>
      <vt:lpstr>Beamline ISN</vt:lpstr>
      <vt:lpstr>Beamline ISN</vt:lpstr>
      <vt:lpstr>Beamline ISN</vt:lpstr>
      <vt:lpstr>Beamline ISN</vt:lpstr>
      <vt:lpstr>Beamline ISN</vt:lpstr>
      <vt:lpstr>Beamline ISN</vt:lpstr>
      <vt:lpstr>Beamline ISN</vt:lpstr>
      <vt:lpstr>Beamline ISN</vt:lpstr>
      <vt:lpstr>Beamline ISN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style 1 Presentation title</dc:title>
  <dc:creator>Manuel</dc:creator>
  <cp:lastModifiedBy>Manuel Sanchez del Rio</cp:lastModifiedBy>
  <cp:revision>119</cp:revision>
  <dcterms:created xsi:type="dcterms:W3CDTF">2019-09-04T16:47:44Z</dcterms:created>
  <dcterms:modified xsi:type="dcterms:W3CDTF">2019-12-06T22:37:43Z</dcterms:modified>
</cp:coreProperties>
</file>